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92" r:id="rId5"/>
    <p:sldId id="293" r:id="rId6"/>
    <p:sldId id="294" r:id="rId7"/>
    <p:sldId id="295" r:id="rId8"/>
    <p:sldId id="299" r:id="rId9"/>
    <p:sldId id="300" r:id="rId10"/>
    <p:sldId id="301" r:id="rId11"/>
    <p:sldId id="302" r:id="rId12"/>
    <p:sldId id="304" r:id="rId13"/>
    <p:sldId id="303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5" r:id="rId24"/>
    <p:sldId id="316" r:id="rId25"/>
    <p:sldId id="314" r:id="rId26"/>
    <p:sldId id="319" r:id="rId27"/>
    <p:sldId id="322" r:id="rId28"/>
    <p:sldId id="321" r:id="rId29"/>
    <p:sldId id="320" r:id="rId30"/>
    <p:sldId id="289" r:id="rId31"/>
    <p:sldId id="323" r:id="rId32"/>
    <p:sldId id="285" r:id="rId3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0B79"/>
    <a:srgbClr val="070FB9"/>
    <a:srgbClr val="622BED"/>
    <a:srgbClr val="4210C0"/>
    <a:srgbClr val="960000"/>
    <a:srgbClr val="EAEFF7"/>
    <a:srgbClr val="33660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22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0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0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6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71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2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5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9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5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4816-4367-48B6-9627-873E57D94ECA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sferum.ru/?call_link=kp2Lx1MgZY66_twEiqrktjSEFE6UZ250LGe2goSXrd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62" y="3020258"/>
            <a:ext cx="11746523" cy="13686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44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Алгоритмы взаимодействия специалистов, осуществляющих профилактическую работу </a:t>
            </a:r>
            <a:br>
              <a:rPr lang="ru-RU" sz="44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в общеобразовательных организациях</a:t>
            </a:r>
            <a:endParaRPr lang="ru-RU" sz="44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290" y="5071943"/>
            <a:ext cx="9144000" cy="1655762"/>
          </a:xfrm>
        </p:spPr>
        <p:txBody>
          <a:bodyPr/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Коровина Марина Александровна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педагог-психолог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ГБУ «Центр диагностики и консультирования» КК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9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Позитивная мотивация, связанная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 суицидальными идеями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762001" y="3109004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Выход из субъективно трудной ситуации, прекращение «психической боли»,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ессмысленности существования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Жизнь в другом пространстве, другом измерении и реальности (эзотерические взгляды, идеи перерождения, сюжеты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анимэ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манг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Героизация суицида и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суицидентов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, желание привлечь внимание, публичность, подражание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6507" y="1764343"/>
            <a:ext cx="107660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Привлекательность идеи суицида на фоне неудовлетворенности существующей ситуации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4264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558557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Ситуации, которые могут быть кризисными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11823" y="1746196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Любая ситуация, субъективно переживаемая ребенком как обидная, оскорбительная, несправедливая, глубоко ранящая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Несчастная любовь / разрыв отношений с партнером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Ссора / острый конфликт со значимыми взрослыми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(родители, учителя)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Травля (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буллинг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 / отвержение, запугивание, издевательства со стороны сверстников, травля в интернете / социальных сетях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Тяжелая жизненная ситуация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(смерть близкого человека, особенно матери, тяжелое заболевание)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Разочарование в своих успехах в школе или другие неудачи на фоне высоких требований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(предъявляемых окружением или семьей)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Неприятности в семье, нестабильная семейная ситуация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(развод родителей)</a:t>
            </a:r>
          </a:p>
        </p:txBody>
      </p:sp>
    </p:spTree>
    <p:extLst>
      <p:ext uri="{BB962C8B-B14F-4D97-AF65-F5344CB8AC3E}">
        <p14:creationId xmlns:p14="http://schemas.microsoft.com/office/powerpoint/2010/main" val="427362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Что переживает подросток?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52882" y="1498820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Проблемы трех «Н»:</a:t>
            </a:r>
            <a:endParaRPr lang="ru-RU" sz="2800" i="1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96565" y="2220957"/>
            <a:ext cx="10577145" cy="127460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Непреодолимость трудностей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Нескончаемость несчастья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Непереносимость тоски и одиночества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09316" y="4122832"/>
            <a:ext cx="3970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Борьба с тремя «Б»: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49819" y="4787465"/>
            <a:ext cx="394799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Беспомощностью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Бессилием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Безнадежностью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246" y="1372636"/>
            <a:ext cx="2589119" cy="2529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902" y="4021138"/>
            <a:ext cx="2531722" cy="24351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6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Что делать?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11822" y="1768102"/>
            <a:ext cx="10295793" cy="30168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Когда человек занят мыслями о самоубийстве, важно начать немедленно  предпринимать меры контроля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Это включает в себя: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оценку (например, уровень двойственности переживаний, импульсивности, ригидности, наличие средств причинения себе вреда)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привлечение поддержки и маршрутизацию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установление договоренности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вовлечение семьи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637" y="4108034"/>
            <a:ext cx="2468282" cy="2502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27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853" y="382710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Как себя вести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677008" y="1746836"/>
            <a:ext cx="10788162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Сохранять спокойствие и предлагать поддержку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 осуждать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Поощрять полную откровенность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Признавать самоубийство как один из вариантов, но не признавать как «нормальный» вариант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Участливо выслушивать и категорически укреплять (усиливать) уход за собой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Сконцентрировать процесс коммуникации на «здесь и сейчас»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Избегать глубокого разбирательства причин до тех пор, пока кризис не минует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Обращаться к другим людям за профессиональной помощью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Задавать вопросы о конце жизни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Устранять средства для ухода из жизни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Принимать решения в ходе контроля кризисной ситуации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2500" y="1223616"/>
            <a:ext cx="107660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Взять (включить) подростка «на себя»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64533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73" y="804741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Цели оказания экстренной психологической помощи (в образовательной организации)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968615" y="2322016"/>
            <a:ext cx="10171237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Снижение интенсивности острых стрессовых реакций у пострадавших, оптимизация их актуального психического состояния после воздействия психотравмирующего события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Профилактика возникновения негативных эмоциональных реакций, поведенческих проявлений (социально-психологической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дезадаптации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Профилактика возникновения у пострадавших отдаленных психических последствий в результате воздействия психотравмирующего события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664064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суицидального поведения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984738" y="2234093"/>
            <a:ext cx="9891348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Первичная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устранение факторов риска для всех обучающихся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Вторичная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работа с группой риска (обучающиеся, проявляющие суицидальные тенденции, имеющие маркеры суицидального состояния)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Третичная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работа с обучающимися, совершившими суицидальные попытки и их окружением, семьей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Первичная 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35535" y="1514545"/>
            <a:ext cx="10823331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обеспечивать условия по созданию благополучной и комфортной психологической и социокультурной среды, обеспечивать проведение мероприятий, направленных на формирование у обучающихся навыков </a:t>
            </a:r>
            <a:r>
              <a:rPr lang="ru-RU" sz="18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стрессоустойчивого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бесконфликтного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поведения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формировать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 обучающихся устойчивое стремлением к здоровому образу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жизни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прививать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обучающимся существующие в обществе социальные нормы поведения, формировать позитивный образ «Я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»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формировать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 обучающихся психологическую устойчивость к деструктивному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воздействию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изучать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индивидуальные психологические особенности обучающихся с целью своевременной профилактики суицидального поведения и эффективного разрешения трудностей, возникающих в общении и обучении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несовершеннолетних 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создавать систему социально-педагогической поддержки обучающихся разных возрастных групп как в образовательном процессе, так и в период трудной жизненной ситуации (на основе плана воспитательной работы общеобразовательной организации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 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повышать уровень компетентности родителей (законных представителей) по вопросам профилактики суицидального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риска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привлекать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различные государственные органы и общественные объединения для оказания помощи и защиты законных прав и интересов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несовершеннолетних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535" y="1052880"/>
            <a:ext cx="1131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Задачи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педагогического коллектива на данном этапе профилактической 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работы</a:t>
            </a:r>
            <a:endParaRPr lang="ru-RU" sz="2400" i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65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664064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Раннее выявление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292469" y="1908777"/>
            <a:ext cx="10046676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социально-психологическое тестирование 7-11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(сентябрь-ноябрь)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адаптация 1, 5, 10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(октябрь-ноябрь)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психологический климат в коллективе 1-11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(ноябрь-декабрь)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уровень тревожности 9,11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(январь-февраль)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психоэмоциональное состояние 5-11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(сентябрь-май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6414" y="4812077"/>
            <a:ext cx="913813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классный руководитель заполняет Лист наблюдений в начале каждой четверти</a:t>
            </a:r>
          </a:p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педагог-психолог проводит диагностику сентябрь-ноябрь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97523" y="5599599"/>
            <a:ext cx="11236568" cy="1372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министерства образования, науки и молодежной политики Краснодарского края от 10.10.2023 № 47-01-13-19685/23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ГБОУ ИРО Краснодарского края от 16.10.2023 № 01-20/4822 (уточненные методические рекомендации)</a:t>
            </a:r>
            <a:endParaRPr lang="ru-RU" sz="1600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Вторичная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59525" y="2182760"/>
            <a:ext cx="10823331" cy="30168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Специалисты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образовательной организации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ППк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разрабатывают комплексный план индивидуального психолого-педагогического сопровождения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(ИППС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 на каждого обучающегося, имеющего факторы риска суицидального поведения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 плане ИППС отражаются следующие формы профилактической работы: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индивидуальная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работа с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обучающимся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групповая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профилактическая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работа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работа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 родителями (законными представителями),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педагогами 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 разработке и реализации плана ИППС принимают участие специалисты образовательной организации (педагог-психолог, социальный педагог), классный руководитель, педагоги, другие привлеченные специалисты по необходимости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716" y="1250679"/>
            <a:ext cx="10806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Организация индивидуальной профилактической работы 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с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обучающимися оказавшимся в зоне потенциального риска </a:t>
            </a:r>
          </a:p>
        </p:txBody>
      </p:sp>
    </p:spTree>
    <p:extLst>
      <p:ext uri="{BB962C8B-B14F-4D97-AF65-F5344CB8AC3E}">
        <p14:creationId xmlns:p14="http://schemas.microsoft.com/office/powerpoint/2010/main" val="424839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31" y="3092442"/>
            <a:ext cx="7562850" cy="2095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916" y="5503617"/>
            <a:ext cx="7562850" cy="1057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1557567"/>
            <a:ext cx="7562850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1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5741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485" y="2747841"/>
            <a:ext cx="4551485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План ИППС обучающегося «группы риска»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799" y="261572"/>
            <a:ext cx="6387843" cy="648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96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891" y="2783010"/>
            <a:ext cx="32502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Акт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беседы 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 родителями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245" y="228599"/>
            <a:ext cx="5734816" cy="65678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184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891" y="2783010"/>
            <a:ext cx="32502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Отказ от ИППС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116" y="140798"/>
            <a:ext cx="5820508" cy="6554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980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Вторичная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59525" y="2182760"/>
            <a:ext cx="10823331" cy="238924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 течение 3-х рабочих дней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ответственному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 профилактике муниципального управления образования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предоставляется следующая документация: 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ответ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 суицидальному риску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план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ИППС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характеристику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обучающегося (подписанная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0716" y="1250679"/>
            <a:ext cx="10806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Отработка информации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об обучающихся, склонных к суицидальному поведению, вовлеченных в деструктивные 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интернет-сообщества</a:t>
            </a:r>
            <a:endParaRPr lang="ru-RU" sz="2400" i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8639" y="4879704"/>
            <a:ext cx="102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 обучающимся проводится работа в рамках вторичной профилактики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38124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030" y="47942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Ответ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по суицидальному 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риску, выявленному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в сети Интернет 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06770"/>
            <a:ext cx="3739341" cy="5314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424" y="1404829"/>
            <a:ext cx="3740707" cy="53168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368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Третичная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59525" y="2182760"/>
            <a:ext cx="10823331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Специалисты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образовательной организации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ППк включают обучающегося в «группу риска» и разрабатывают план ИППС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План ИППС разрабатывается на период не менее 3-х месяцев. Наиболее опасным периодом считается 1–3 недели после попытки совершения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суицида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Консультации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для включенных в случай учителей, детей и родителей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 необходимости / по запросу.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 отсутствии ресурса информирование о службах, где можно получить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помощь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Организация групповой работы в классе и включение в нее обучающегося с целью восстановления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716" y="1250679"/>
            <a:ext cx="10806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Организация индивидуальной профилактической работы 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с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обучающимися совершившими суицидальную попытку </a:t>
            </a:r>
          </a:p>
        </p:txBody>
      </p:sp>
    </p:spTree>
    <p:extLst>
      <p:ext uri="{BB962C8B-B14F-4D97-AF65-F5344CB8AC3E}">
        <p14:creationId xmlns:p14="http://schemas.microsoft.com/office/powerpoint/2010/main" val="48106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386" y="2966117"/>
            <a:ext cx="49149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Справка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по суицидальной попытке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824" y="208536"/>
            <a:ext cx="4822313" cy="65439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05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Третичная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0716" y="1250679"/>
            <a:ext cx="108065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Отработка информации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по факту завершенного суицида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90716" y="2182760"/>
            <a:ext cx="10382084" cy="23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 течение 3-х рабочих дней ответственному по профилактике муниципального управления образования предоставляется следующая документация: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справка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 завершенному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суициду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планы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ИППС на обучающихся выявленной «группы риска» (с подписями ответственных за реализацию)</a:t>
            </a:r>
          </a:p>
        </p:txBody>
      </p:sp>
    </p:spTree>
    <p:extLst>
      <p:ext uri="{BB962C8B-B14F-4D97-AF65-F5344CB8AC3E}">
        <p14:creationId xmlns:p14="http://schemas.microsoft.com/office/powerpoint/2010/main" val="222049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323" y="302048"/>
            <a:ext cx="10867291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Справка по завершенному суициду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1263"/>
          <a:stretch/>
        </p:blipFill>
        <p:spPr>
          <a:xfrm>
            <a:off x="7069016" y="937048"/>
            <a:ext cx="4123592" cy="5833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731" y="937048"/>
            <a:ext cx="4158762" cy="58085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93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Третичная </a:t>
            </a:r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59525" y="2182760"/>
            <a:ext cx="10823331" cy="238924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Получение достоверной информации о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ЧП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Информирование педагогов о факте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ЧП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Информирование обучающихся о факте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ЧП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Организация экстренной психологической помощи обучающимся в форме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дебрифинга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Обсуждение результатов оказания обучающимся психологической помощи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Информирование родителей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 факте ЧП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Включение обучающихся (выявленных) в «группу риска», составление плана ИППС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716" y="1250679"/>
            <a:ext cx="108065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Отработка информации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по факту завершенного суицида</a:t>
            </a:r>
          </a:p>
        </p:txBody>
      </p:sp>
    </p:spTree>
    <p:extLst>
      <p:ext uri="{BB962C8B-B14F-4D97-AF65-F5344CB8AC3E}">
        <p14:creationId xmlns:p14="http://schemas.microsoft.com/office/powerpoint/2010/main" val="10447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2</a:t>
            </a:r>
            <a:endParaRPr lang="ru-RU" sz="40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557567"/>
            <a:ext cx="7562850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416788"/>
            <a:ext cx="7572375" cy="1352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528" y="5409359"/>
            <a:ext cx="7572375" cy="1095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108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49" y="216878"/>
            <a:ext cx="4308597" cy="3043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Безопасность — МБДОУ детский сад &quot;Чебурашк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412" y="991358"/>
            <a:ext cx="4149969" cy="41499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203" t="1144" r="1675" b="1101"/>
          <a:stretch/>
        </p:blipFill>
        <p:spPr>
          <a:xfrm>
            <a:off x="9126415" y="2479894"/>
            <a:ext cx="2901462" cy="4123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r="-1964" b="50137"/>
          <a:stretch/>
        </p:blipFill>
        <p:spPr>
          <a:xfrm>
            <a:off x="289504" y="3634154"/>
            <a:ext cx="4379486" cy="3014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67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61" y="2923543"/>
            <a:ext cx="11746523" cy="13686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36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Обеспечение </a:t>
            </a:r>
            <a:r>
              <a:rPr lang="ru-RU" sz="3600" b="1" dirty="0">
                <a:solidFill>
                  <a:srgbClr val="050B79"/>
                </a:solidFill>
                <a:cs typeface="Times New Roman" panose="02020603050405020304" pitchFamily="18" charset="0"/>
              </a:rPr>
              <a:t>безопасной образовательной среды – профилактика безнадзорности, правонарушений и суицидального поведения </a:t>
            </a:r>
            <a:r>
              <a:rPr lang="ru-RU" sz="36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обучающихся</a:t>
            </a:r>
            <a:endParaRPr lang="ru-RU" sz="36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6882" y="4685081"/>
            <a:ext cx="10649682" cy="119697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29 октября в 10.00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Практический семинар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для классных руководителей и социальных педагогов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7122" y="5947351"/>
            <a:ext cx="10474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4472C4">
                    <a:lumMod val="75000"/>
                  </a:srgbClr>
                </a:solidFill>
                <a:cs typeface="Times New Roman" panose="02020603050405020304" pitchFamily="18" charset="0"/>
                <a:hlinkClick r:id="rId3"/>
              </a:rPr>
              <a:t>https://sferum.ru/?call_link=kp2Lx1MgZY66_twEiqrktjSEFE6UZ250LGe2goSXrdY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46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070" y="2685190"/>
            <a:ext cx="4920027" cy="1715602"/>
          </a:xfrm>
        </p:spPr>
        <p:txBody>
          <a:bodyPr>
            <a:no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 (861) 992-66-73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cdik-center.ru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почта: diagn.omo@bk.ru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6" y="1625962"/>
            <a:ext cx="5768572" cy="4326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7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3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465914"/>
            <a:ext cx="7810500" cy="1095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48392"/>
            <a:ext cx="7591425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5178720"/>
            <a:ext cx="7391400" cy="1276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499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4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349765"/>
            <a:ext cx="7391400" cy="16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80174"/>
            <a:ext cx="7610475" cy="1971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5182058"/>
            <a:ext cx="7639050" cy="1495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13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5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716" y="1293949"/>
            <a:ext cx="7639050" cy="1495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12859"/>
            <a:ext cx="7581900" cy="2019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5716" y="5217691"/>
            <a:ext cx="7581900" cy="1466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53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6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355" y="1586153"/>
            <a:ext cx="7734300" cy="99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97215"/>
            <a:ext cx="7620000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332" y="5210822"/>
            <a:ext cx="7620000" cy="1247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479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Факторы суицидального поведения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8140" y="1210427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Семейные (потенциальные, долгосрочные) </a:t>
            </a:r>
            <a:endParaRPr lang="ru-RU" sz="2800" i="1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38451" y="1697198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Психические заболевания в семейной истории, истории самоубийства или суицидальные попытки в семье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Эмоционально холодный, контролирующий стиль воспитания («контроль без привязанности»)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Хронические конфликты в семье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Алкоголизация, употребление ПАВ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Насилие в семье (физическое и моральное)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Проживание без родителей (по разным причинам)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91985" y="4765817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Наиболее релевантные для подросткового возраста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1823" y="5340794"/>
            <a:ext cx="106589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Негативное отношение к телу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Ориентация на идеалы красоты и успешности, транслируемые социальными медиа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Школьный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буллинг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кибербуллинг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8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solidFill>
                  <a:srgbClr val="050B79"/>
                </a:solidFill>
                <a:cs typeface="Times New Roman" panose="02020603050405020304" pitchFamily="18" charset="0"/>
              </a:rPr>
              <a:t>Нарративный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 суицидальный компонент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116623" y="1675857"/>
            <a:ext cx="102723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Постановка нереалистичных жизненных целей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Фрустрация потребности в праве на счастье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Неспособность перенаправить внимание на более реалистичные цели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Социальное поражение или личное унижение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Восприятие себя как бремени для других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Сорванная принадлежность (ощущение одиночества и ненужности)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Восприятие, что будущего нет</a:t>
            </a:r>
          </a:p>
        </p:txBody>
      </p:sp>
    </p:spTree>
    <p:extLst>
      <p:ext uri="{BB962C8B-B14F-4D97-AF65-F5344CB8AC3E}">
        <p14:creationId xmlns:p14="http://schemas.microsoft.com/office/powerpoint/2010/main" val="24050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2660</TotalTime>
  <Words>1273</Words>
  <Application>Microsoft Office PowerPoint</Application>
  <PresentationFormat>Широкоэкранный</PresentationFormat>
  <Paragraphs>161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Courier New</vt:lpstr>
      <vt:lpstr>Times New Roman</vt:lpstr>
      <vt:lpstr>Wingdings</vt:lpstr>
      <vt:lpstr>Тема Office</vt:lpstr>
      <vt:lpstr>Алгоритмы взаимодействия специалистов, осуществляющих профилактическую работу  в общеобразовательных организациях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Факторы суицидального поведения</vt:lpstr>
      <vt:lpstr>Нарративный суицидальный компонент</vt:lpstr>
      <vt:lpstr>Позитивная мотивация, связанная  с суицидальными идеями</vt:lpstr>
      <vt:lpstr>Ситуации, которые могут быть кризисными</vt:lpstr>
      <vt:lpstr>Что переживает подросток?</vt:lpstr>
      <vt:lpstr>Что делать?</vt:lpstr>
      <vt:lpstr>Как себя вести</vt:lpstr>
      <vt:lpstr>Цели оказания экстренной психологической помощи (в образовательной организации)</vt:lpstr>
      <vt:lpstr>Профилактика суицидального поведения</vt:lpstr>
      <vt:lpstr>Первичная профилактика </vt:lpstr>
      <vt:lpstr>Раннее выявление</vt:lpstr>
      <vt:lpstr>Вторичная профилактика </vt:lpstr>
      <vt:lpstr>План ИППС обучающегося «группы риска»</vt:lpstr>
      <vt:lpstr>Акт беседы  с родителями</vt:lpstr>
      <vt:lpstr>Отказ от ИППС</vt:lpstr>
      <vt:lpstr>Вторичная профилактика </vt:lpstr>
      <vt:lpstr>Ответ по суицидальному риску, выявленному  в сети Интернет </vt:lpstr>
      <vt:lpstr>Третичная профилактика </vt:lpstr>
      <vt:lpstr>Справка  по суицидальной попытке</vt:lpstr>
      <vt:lpstr>Третичная профилактика </vt:lpstr>
      <vt:lpstr>Справка по завершенному суициду</vt:lpstr>
      <vt:lpstr>Третичная профилактика </vt:lpstr>
      <vt:lpstr>Презентация PowerPoint</vt:lpstr>
      <vt:lpstr>Обеспечение безопасной образовательной среды – профилактика безнадзорности, правонарушений и суицидального поведения обучающихся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сопровождения в профессиональныхдетей ветеранов (участников) СВО</dc:title>
  <dc:creator>Пользователь</dc:creator>
  <cp:lastModifiedBy>Пользователь</cp:lastModifiedBy>
  <cp:revision>197</cp:revision>
  <cp:lastPrinted>2024-10-17T08:42:48Z</cp:lastPrinted>
  <dcterms:created xsi:type="dcterms:W3CDTF">2023-09-15T10:46:16Z</dcterms:created>
  <dcterms:modified xsi:type="dcterms:W3CDTF">2024-10-17T08:50:35Z</dcterms:modified>
</cp:coreProperties>
</file>